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9" r:id="rId11"/>
    <p:sldId id="273" r:id="rId12"/>
    <p:sldId id="278" r:id="rId13"/>
    <p:sldId id="274" r:id="rId14"/>
    <p:sldId id="277" r:id="rId15"/>
    <p:sldId id="266" r:id="rId16"/>
    <p:sldId id="276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2934" y="1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21" Type="http://schemas.openxmlformats.org/officeDocument/2006/relationships/image" Target="../media/image50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0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image" Target="../media/image19.png"/><Relationship Id="rId19" Type="http://schemas.openxmlformats.org/officeDocument/2006/relationships/image" Target="../media/image48.png"/><Relationship Id="rId4" Type="http://schemas.openxmlformats.org/officeDocument/2006/relationships/image" Target="../media/image3.png"/><Relationship Id="rId9" Type="http://schemas.openxmlformats.org/officeDocument/2006/relationships/image" Target="../media/image18.png"/><Relationship Id="rId14" Type="http://schemas.openxmlformats.org/officeDocument/2006/relationships/image" Target="../media/image8.png"/><Relationship Id="rId2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0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image" Target="../media/image19.png"/><Relationship Id="rId19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18.png"/><Relationship Id="rId1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21" Type="http://schemas.openxmlformats.org/officeDocument/2006/relationships/image" Target="../media/image55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0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23.png"/><Relationship Id="rId10" Type="http://schemas.openxmlformats.org/officeDocument/2006/relationships/image" Target="../media/image19.png"/><Relationship Id="rId19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18.png"/><Relationship Id="rId14" Type="http://schemas.openxmlformats.org/officeDocument/2006/relationships/image" Target="../media/image8.png"/><Relationship Id="rId22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0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image" Target="../media/image19.png"/><Relationship Id="rId19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18.png"/><Relationship Id="rId1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21" Type="http://schemas.openxmlformats.org/officeDocument/2006/relationships/image" Target="../media/image61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0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image" Target="../media/image19.png"/><Relationship Id="rId19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Relationship Id="rId14" Type="http://schemas.openxmlformats.org/officeDocument/2006/relationships/image" Target="../media/image8.png"/><Relationship Id="rId2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0.png"/><Relationship Id="rId1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9.png"/><Relationship Id="rId17" Type="http://schemas.openxmlformats.org/officeDocument/2006/relationships/image" Target="../media/image7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21.png"/><Relationship Id="rId10" Type="http://schemas.openxmlformats.org/officeDocument/2006/relationships/image" Target="../media/image18.png"/><Relationship Id="rId19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3.png"/><Relationship Id="rId1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9.png"/><Relationship Id="rId18" Type="http://schemas.openxmlformats.org/officeDocument/2006/relationships/image" Target="../media/image10.png"/><Relationship Id="rId26" Type="http://schemas.openxmlformats.org/officeDocument/2006/relationships/image" Target="../media/image30.png"/><Relationship Id="rId3" Type="http://schemas.openxmlformats.org/officeDocument/2006/relationships/image" Target="../media/image2.png"/><Relationship Id="rId21" Type="http://schemas.openxmlformats.org/officeDocument/2006/relationships/image" Target="../media/image25.png"/><Relationship Id="rId7" Type="http://schemas.openxmlformats.org/officeDocument/2006/relationships/image" Target="../media/image6.pn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24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20.png"/><Relationship Id="rId23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9.png"/><Relationship Id="rId18" Type="http://schemas.openxmlformats.org/officeDocument/2006/relationships/image" Target="../media/image10.png"/><Relationship Id="rId26" Type="http://schemas.openxmlformats.org/officeDocument/2006/relationships/image" Target="../media/image37.png"/><Relationship Id="rId3" Type="http://schemas.openxmlformats.org/officeDocument/2006/relationships/image" Target="../media/image2.png"/><Relationship Id="rId21" Type="http://schemas.openxmlformats.org/officeDocument/2006/relationships/image" Target="../media/image32.png"/><Relationship Id="rId7" Type="http://schemas.openxmlformats.org/officeDocument/2006/relationships/image" Target="../media/image6.pn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5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24" Type="http://schemas.openxmlformats.org/officeDocument/2006/relationships/image" Target="../media/image35.png"/><Relationship Id="rId5" Type="http://schemas.openxmlformats.org/officeDocument/2006/relationships/image" Target="../media/image4.png"/><Relationship Id="rId15" Type="http://schemas.openxmlformats.org/officeDocument/2006/relationships/image" Target="../media/image20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33.jpeg"/><Relationship Id="rId27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.png"/><Relationship Id="rId1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0.png"/><Relationship Id="rId17" Type="http://schemas.openxmlformats.org/officeDocument/2006/relationships/image" Target="../media/image7.pn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image" Target="../media/image22.png"/><Relationship Id="rId10" Type="http://schemas.openxmlformats.org/officeDocument/2006/relationships/image" Target="../media/image11.png"/><Relationship Id="rId19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0.png"/><Relationship Id="rId1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9.png"/><Relationship Id="rId17" Type="http://schemas.openxmlformats.org/officeDocument/2006/relationships/image" Target="../media/image7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21.png"/><Relationship Id="rId10" Type="http://schemas.openxmlformats.org/officeDocument/2006/relationships/image" Target="../media/image18.png"/><Relationship Id="rId19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3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.png"/><Relationship Id="rId1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0.png"/><Relationship Id="rId17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0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image" Target="../media/image19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18.png"/><Relationship Id="rId1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21" Type="http://schemas.openxmlformats.org/officeDocument/2006/relationships/image" Target="../media/image47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0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image" Target="../media/image19.png"/><Relationship Id="rId19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18.png"/><Relationship Id="rId14" Type="http://schemas.openxmlformats.org/officeDocument/2006/relationships/image" Target="../media/image8.png"/><Relationship Id="rId2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685DC591-ADCE-CA18-A12D-862A8E55CF67}"/>
              </a:ext>
            </a:extLst>
          </p:cNvPr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6A05B094-E6ED-C9CC-D730-BD07FADF9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4E24AC07-7C60-AD5D-5D54-1F44B3C3E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867505" y="3553838"/>
            <a:ext cx="14825063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kern="0" spc="-100" dirty="0">
                <a:solidFill>
                  <a:srgbClr val="0357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itchFamily="34" charset="0"/>
              </a:rPr>
              <a:t>TRIP-관광지 웹 사이트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474534" y="733929"/>
            <a:ext cx="886142" cy="632310"/>
            <a:chOff x="474534" y="733929"/>
            <a:chExt cx="886142" cy="63231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01451" y="733929"/>
              <a:ext cx="632310" cy="632310"/>
              <a:chOff x="601451" y="733929"/>
              <a:chExt cx="632310" cy="63231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01451" y="733929"/>
                <a:ext cx="632310" cy="632310"/>
              </a:xfrm>
              <a:prstGeom prst="rect">
                <a:avLst/>
              </a:prstGeom>
            </p:spPr>
          </p:pic>
        </p:grpSp>
        <p:sp>
          <p:nvSpPr>
            <p:cNvPr id="28" name="Object 28"/>
            <p:cNvSpPr txBox="1"/>
            <p:nvPr/>
          </p:nvSpPr>
          <p:spPr>
            <a:xfrm>
              <a:off x="474534" y="760323"/>
              <a:ext cx="886142" cy="5693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100" dirty="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Pretendard" pitchFamily="34" charset="0"/>
                </a:rPr>
                <a:t>T</a:t>
              </a:r>
              <a:endPara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900629" y="7717933"/>
            <a:ext cx="7929171" cy="1538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err="1">
                <a:solidFill>
                  <a:srgbClr val="0357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SemiBold" pitchFamily="34" charset="0"/>
              </a:rPr>
              <a:t>양경민</a:t>
            </a:r>
            <a:r>
              <a:rPr lang="en-US" sz="3300" dirty="0">
                <a:solidFill>
                  <a:srgbClr val="0357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SemiBold" pitchFamily="34" charset="0"/>
              </a:rPr>
              <a:t> </a:t>
            </a:r>
          </a:p>
          <a:p>
            <a:endParaRPr lang="en-US" sz="3300" dirty="0">
              <a:solidFill>
                <a:srgbClr val="0357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Pretendard SemiBold" pitchFamily="34" charset="0"/>
            </a:endParaRPr>
          </a:p>
          <a:p>
            <a:r>
              <a:rPr lang="en-US" sz="2800" dirty="0">
                <a:solidFill>
                  <a:srgbClr val="0357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E-mail:mi568977@naver.com</a:t>
            </a:r>
            <a:endParaRPr 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67505" y="5098342"/>
            <a:ext cx="9712752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300" kern="0" spc="100" dirty="0">
                <a:solidFill>
                  <a:srgbClr val="59595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Medium" pitchFamily="34" charset="0"/>
              </a:rPr>
              <a:t>웹페이지 구현 프레젠테이션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Object 89">
            <a:extLst>
              <a:ext uri="{FF2B5EF4-FFF2-40B4-BE49-F238E27FC236}">
                <a16:creationId xmlns:a16="http://schemas.microsoft.com/office/drawing/2014/main" id="{CBB5EFA6-6D1E-BF68-E940-89E8D5F3EAD0}"/>
              </a:ext>
            </a:extLst>
          </p:cNvPr>
          <p:cNvSpPr txBox="1"/>
          <p:nvPr/>
        </p:nvSpPr>
        <p:spPr>
          <a:xfrm>
            <a:off x="7924797" y="790224"/>
            <a:ext cx="97127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kern="0" spc="2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ExtraLight" pitchFamily="34" charset="0"/>
              </a:rPr>
              <a:t>여행 계획을 위한 웹 페이지</a:t>
            </a:r>
            <a:endParaRPr 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922895" y="657767"/>
            <a:ext cx="10200276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>
                <a:solidFill>
                  <a:srgbClr val="0357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itchFamily="34" charset="0"/>
              </a:rPr>
              <a:t>4. 기능 구현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922895" y="1384057"/>
            <a:ext cx="971275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kern="0" spc="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" pitchFamily="34" charset="0"/>
              </a:rPr>
              <a:t>기능 구현 및 시연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16" name="그룹 1016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sp>
        <p:nvSpPr>
          <p:cNvPr id="2" name="Object 89">
            <a:extLst>
              <a:ext uri="{FF2B5EF4-FFF2-40B4-BE49-F238E27FC236}">
                <a16:creationId xmlns:a16="http://schemas.microsoft.com/office/drawing/2014/main" id="{B6584896-9918-6E91-58E3-D6DE663A2DFC}"/>
              </a:ext>
            </a:extLst>
          </p:cNvPr>
          <p:cNvSpPr txBox="1"/>
          <p:nvPr/>
        </p:nvSpPr>
        <p:spPr>
          <a:xfrm>
            <a:off x="7924797" y="790224"/>
            <a:ext cx="97127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kern="0" spc="2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ExtraLight" pitchFamily="34" charset="0"/>
              </a:rPr>
              <a:t>여행 계획을 위한 웹 페이지</a:t>
            </a:r>
            <a:endParaRPr 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Object 77">
            <a:extLst>
              <a:ext uri="{FF2B5EF4-FFF2-40B4-BE49-F238E27FC236}">
                <a16:creationId xmlns:a16="http://schemas.microsoft.com/office/drawing/2014/main" id="{FA89AE12-7947-5C29-52EC-79DC166A1F80}"/>
              </a:ext>
            </a:extLst>
          </p:cNvPr>
          <p:cNvSpPr txBox="1"/>
          <p:nvPr/>
        </p:nvSpPr>
        <p:spPr>
          <a:xfrm>
            <a:off x="653320" y="760323"/>
            <a:ext cx="528571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itchFamily="34" charset="0"/>
              </a:rPr>
              <a:t>T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8C64774-B188-5E64-1D7A-1857C808387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80522" y="2214610"/>
            <a:ext cx="6340310" cy="6900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CC253E-0A97-3AAF-B3CF-32BB299826F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91005" y="1533763"/>
            <a:ext cx="7229481" cy="56931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201A8EE-85A0-53D9-8609-6A32B5B51B10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8520" t="40388" r="4717" b="32324"/>
          <a:stretch/>
        </p:blipFill>
        <p:spPr>
          <a:xfrm>
            <a:off x="8791005" y="7226872"/>
            <a:ext cx="7229481" cy="2232161"/>
          </a:xfrm>
          <a:prstGeom prst="rect">
            <a:avLst/>
          </a:prstGeom>
        </p:spPr>
      </p:pic>
      <p:grpSp>
        <p:nvGrpSpPr>
          <p:cNvPr id="19" name="그룹 1005">
            <a:extLst>
              <a:ext uri="{FF2B5EF4-FFF2-40B4-BE49-F238E27FC236}">
                <a16:creationId xmlns:a16="http://schemas.microsoft.com/office/drawing/2014/main" id="{5C908B8C-CBDD-3A7B-C237-3B68F862A53A}"/>
              </a:ext>
            </a:extLst>
          </p:cNvPr>
          <p:cNvGrpSpPr/>
          <p:nvPr/>
        </p:nvGrpSpPr>
        <p:grpSpPr>
          <a:xfrm>
            <a:off x="1287122" y="5206398"/>
            <a:ext cx="352332" cy="352332"/>
            <a:chOff x="1287122" y="5981405"/>
            <a:chExt cx="352332" cy="352332"/>
          </a:xfrm>
        </p:grpSpPr>
        <p:pic>
          <p:nvPicPr>
            <p:cNvPr id="22" name="Object 17">
              <a:extLst>
                <a:ext uri="{FF2B5EF4-FFF2-40B4-BE49-F238E27FC236}">
                  <a16:creationId xmlns:a16="http://schemas.microsoft.com/office/drawing/2014/main" id="{0E220D0F-656E-AED0-ECA5-39F0C1557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87122" y="5981405"/>
              <a:ext cx="352332" cy="352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7307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922895" y="657767"/>
            <a:ext cx="10200276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>
                <a:solidFill>
                  <a:srgbClr val="0357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itchFamily="34" charset="0"/>
              </a:rPr>
              <a:t>4. 기능 구현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922895" y="1384057"/>
            <a:ext cx="971275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kern="0" spc="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" pitchFamily="34" charset="0"/>
              </a:rPr>
              <a:t>기능 구현 및 시연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16" name="그룹 1016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sp>
        <p:nvSpPr>
          <p:cNvPr id="2" name="Object 89">
            <a:extLst>
              <a:ext uri="{FF2B5EF4-FFF2-40B4-BE49-F238E27FC236}">
                <a16:creationId xmlns:a16="http://schemas.microsoft.com/office/drawing/2014/main" id="{B6584896-9918-6E91-58E3-D6DE663A2DFC}"/>
              </a:ext>
            </a:extLst>
          </p:cNvPr>
          <p:cNvSpPr txBox="1"/>
          <p:nvPr/>
        </p:nvSpPr>
        <p:spPr>
          <a:xfrm>
            <a:off x="7924797" y="790224"/>
            <a:ext cx="97127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kern="0" spc="2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ExtraLight" pitchFamily="34" charset="0"/>
              </a:rPr>
              <a:t>여행 계획을 위한 웹 페이지</a:t>
            </a:r>
            <a:endParaRPr 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Object 77">
            <a:extLst>
              <a:ext uri="{FF2B5EF4-FFF2-40B4-BE49-F238E27FC236}">
                <a16:creationId xmlns:a16="http://schemas.microsoft.com/office/drawing/2014/main" id="{FA89AE12-7947-5C29-52EC-79DC166A1F80}"/>
              </a:ext>
            </a:extLst>
          </p:cNvPr>
          <p:cNvSpPr txBox="1"/>
          <p:nvPr/>
        </p:nvSpPr>
        <p:spPr>
          <a:xfrm>
            <a:off x="653320" y="760323"/>
            <a:ext cx="528571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itchFamily="34" charset="0"/>
              </a:rPr>
              <a:t>T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4535D39-CAF6-0FED-16D9-DEBE21672E7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51814" y="2101866"/>
            <a:ext cx="6745388" cy="7095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0C485B-649A-39A1-9F3A-1CB6B02319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05283" y="2541234"/>
            <a:ext cx="7059823" cy="6216732"/>
          </a:xfrm>
          <a:prstGeom prst="rect">
            <a:avLst/>
          </a:prstGeom>
        </p:spPr>
      </p:pic>
      <p:grpSp>
        <p:nvGrpSpPr>
          <p:cNvPr id="16" name="그룹 1005">
            <a:extLst>
              <a:ext uri="{FF2B5EF4-FFF2-40B4-BE49-F238E27FC236}">
                <a16:creationId xmlns:a16="http://schemas.microsoft.com/office/drawing/2014/main" id="{52A808A0-4E6A-E021-7192-F9EA25C50257}"/>
              </a:ext>
            </a:extLst>
          </p:cNvPr>
          <p:cNvGrpSpPr/>
          <p:nvPr/>
        </p:nvGrpSpPr>
        <p:grpSpPr>
          <a:xfrm>
            <a:off x="1287122" y="5206398"/>
            <a:ext cx="352332" cy="352332"/>
            <a:chOff x="1287122" y="5981405"/>
            <a:chExt cx="352332" cy="352332"/>
          </a:xfrm>
        </p:grpSpPr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09F6308A-7156-A390-CCAF-B853A1554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87122" y="5981405"/>
              <a:ext cx="352332" cy="352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4108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922895" y="657767"/>
            <a:ext cx="10200276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>
                <a:solidFill>
                  <a:srgbClr val="0357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itchFamily="34" charset="0"/>
              </a:rPr>
              <a:t>4. 기능 구현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922895" y="1384057"/>
            <a:ext cx="971275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kern="0" spc="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" pitchFamily="34" charset="0"/>
              </a:rPr>
              <a:t>기능 구현 및 시연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16" name="그룹 1016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sp>
        <p:nvSpPr>
          <p:cNvPr id="2" name="Object 89">
            <a:extLst>
              <a:ext uri="{FF2B5EF4-FFF2-40B4-BE49-F238E27FC236}">
                <a16:creationId xmlns:a16="http://schemas.microsoft.com/office/drawing/2014/main" id="{B6584896-9918-6E91-58E3-D6DE663A2DFC}"/>
              </a:ext>
            </a:extLst>
          </p:cNvPr>
          <p:cNvSpPr txBox="1"/>
          <p:nvPr/>
        </p:nvSpPr>
        <p:spPr>
          <a:xfrm>
            <a:off x="7924797" y="790224"/>
            <a:ext cx="97127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kern="0" spc="2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ExtraLight" pitchFamily="34" charset="0"/>
              </a:rPr>
              <a:t>여행 계획을 위한 웹 페이지</a:t>
            </a:r>
            <a:endParaRPr 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Object 77">
            <a:extLst>
              <a:ext uri="{FF2B5EF4-FFF2-40B4-BE49-F238E27FC236}">
                <a16:creationId xmlns:a16="http://schemas.microsoft.com/office/drawing/2014/main" id="{FA89AE12-7947-5C29-52EC-79DC166A1F80}"/>
              </a:ext>
            </a:extLst>
          </p:cNvPr>
          <p:cNvSpPr txBox="1"/>
          <p:nvPr/>
        </p:nvSpPr>
        <p:spPr>
          <a:xfrm>
            <a:off x="653320" y="760323"/>
            <a:ext cx="528571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itchFamily="34" charset="0"/>
              </a:rPr>
              <a:t>T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FE8E2D-20BF-BD3C-60EB-214595E7005A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836" r="5563" b="6916"/>
          <a:stretch/>
        </p:blipFill>
        <p:spPr>
          <a:xfrm>
            <a:off x="1862134" y="1896805"/>
            <a:ext cx="7792780" cy="2442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EAE777E-4413-9326-8ADB-A3357C1F4DA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16173" y="1896805"/>
            <a:ext cx="7004377" cy="61884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AC7348-D21A-5BF1-9FDF-40DACF7434C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39989" y="5033607"/>
            <a:ext cx="3248025" cy="30099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A4E4432-FFA0-7DE6-D5F0-CA412EB79B1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29702" y="5001402"/>
            <a:ext cx="4947928" cy="46975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F164C21-62E8-3D36-3B94-6650BC4EFB3D}"/>
              </a:ext>
            </a:extLst>
          </p:cNvPr>
          <p:cNvSpPr txBox="1"/>
          <p:nvPr/>
        </p:nvSpPr>
        <p:spPr>
          <a:xfrm>
            <a:off x="1806716" y="4652457"/>
            <a:ext cx="583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Logstash-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카카오 맵 </a:t>
            </a:r>
            <a:r>
              <a:rPr lang="en-US" altLang="ko-KR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api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 위치정보로 위도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경도 값을 가져옴</a:t>
            </a:r>
          </a:p>
        </p:txBody>
      </p:sp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D0FE31C9-3B76-71A9-540D-26D1A7A653BD}"/>
              </a:ext>
            </a:extLst>
          </p:cNvPr>
          <p:cNvGrpSpPr/>
          <p:nvPr/>
        </p:nvGrpSpPr>
        <p:grpSpPr>
          <a:xfrm>
            <a:off x="1287122" y="5206398"/>
            <a:ext cx="352332" cy="352332"/>
            <a:chOff x="1287122" y="5981405"/>
            <a:chExt cx="352332" cy="352332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0069FC42-11E7-8ACF-3E7C-47ABC4106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7122" y="5981405"/>
              <a:ext cx="352332" cy="352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1408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922895" y="657767"/>
            <a:ext cx="10200276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>
                <a:solidFill>
                  <a:srgbClr val="0357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itchFamily="34" charset="0"/>
              </a:rPr>
              <a:t>4. 기능 구현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922895" y="1384057"/>
            <a:ext cx="971275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kern="0" spc="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" pitchFamily="34" charset="0"/>
              </a:rPr>
              <a:t>기능 구현 및 시연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16" name="그룹 1016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sp>
        <p:nvSpPr>
          <p:cNvPr id="2" name="Object 89">
            <a:extLst>
              <a:ext uri="{FF2B5EF4-FFF2-40B4-BE49-F238E27FC236}">
                <a16:creationId xmlns:a16="http://schemas.microsoft.com/office/drawing/2014/main" id="{B6584896-9918-6E91-58E3-D6DE663A2DFC}"/>
              </a:ext>
            </a:extLst>
          </p:cNvPr>
          <p:cNvSpPr txBox="1"/>
          <p:nvPr/>
        </p:nvSpPr>
        <p:spPr>
          <a:xfrm>
            <a:off x="7924797" y="790224"/>
            <a:ext cx="97127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kern="0" spc="2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ExtraLight" pitchFamily="34" charset="0"/>
              </a:rPr>
              <a:t>여행 계획을 위한 웹 페이지</a:t>
            </a:r>
            <a:endParaRPr 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Object 77">
            <a:extLst>
              <a:ext uri="{FF2B5EF4-FFF2-40B4-BE49-F238E27FC236}">
                <a16:creationId xmlns:a16="http://schemas.microsoft.com/office/drawing/2014/main" id="{FA89AE12-7947-5C29-52EC-79DC166A1F80}"/>
              </a:ext>
            </a:extLst>
          </p:cNvPr>
          <p:cNvSpPr txBox="1"/>
          <p:nvPr/>
        </p:nvSpPr>
        <p:spPr>
          <a:xfrm>
            <a:off x="653320" y="760323"/>
            <a:ext cx="528571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itchFamily="34" charset="0"/>
              </a:rPr>
              <a:t>T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9A46389-33DC-1CF3-AA79-6600EF43439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81385" y="2070223"/>
            <a:ext cx="9664422" cy="5740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60CCD6-6EF5-2A4A-C7C5-B2C0D86AE8A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088625" y="5801711"/>
            <a:ext cx="7562850" cy="3667125"/>
          </a:xfrm>
          <a:prstGeom prst="rect">
            <a:avLst/>
          </a:prstGeom>
        </p:spPr>
      </p:pic>
      <p:grpSp>
        <p:nvGrpSpPr>
          <p:cNvPr id="16" name="그룹 1005">
            <a:extLst>
              <a:ext uri="{FF2B5EF4-FFF2-40B4-BE49-F238E27FC236}">
                <a16:creationId xmlns:a16="http://schemas.microsoft.com/office/drawing/2014/main" id="{53DC3BB0-4DCC-8433-49F4-62562DF7D6C5}"/>
              </a:ext>
            </a:extLst>
          </p:cNvPr>
          <p:cNvGrpSpPr/>
          <p:nvPr/>
        </p:nvGrpSpPr>
        <p:grpSpPr>
          <a:xfrm>
            <a:off x="1287122" y="5206398"/>
            <a:ext cx="352332" cy="352332"/>
            <a:chOff x="1287122" y="5981405"/>
            <a:chExt cx="352332" cy="352332"/>
          </a:xfrm>
        </p:grpSpPr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661D1BAE-7447-6ED5-E626-51C54429F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87122" y="5981405"/>
              <a:ext cx="352332" cy="352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5695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922895" y="657767"/>
            <a:ext cx="10200276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>
                <a:solidFill>
                  <a:srgbClr val="0357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itchFamily="34" charset="0"/>
              </a:rPr>
              <a:t>4. 기능 구현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922895" y="1384057"/>
            <a:ext cx="971275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kern="0" spc="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" pitchFamily="34" charset="0"/>
              </a:rPr>
              <a:t>기능 구현 및 시연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16" name="그룹 1016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sp>
        <p:nvSpPr>
          <p:cNvPr id="2" name="Object 89">
            <a:extLst>
              <a:ext uri="{FF2B5EF4-FFF2-40B4-BE49-F238E27FC236}">
                <a16:creationId xmlns:a16="http://schemas.microsoft.com/office/drawing/2014/main" id="{B6584896-9918-6E91-58E3-D6DE663A2DFC}"/>
              </a:ext>
            </a:extLst>
          </p:cNvPr>
          <p:cNvSpPr txBox="1"/>
          <p:nvPr/>
        </p:nvSpPr>
        <p:spPr>
          <a:xfrm>
            <a:off x="7924797" y="790224"/>
            <a:ext cx="97127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kern="0" spc="2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ExtraLight" pitchFamily="34" charset="0"/>
              </a:rPr>
              <a:t>여행 계획을 위한 웹 페이지</a:t>
            </a:r>
            <a:endParaRPr 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Object 77">
            <a:extLst>
              <a:ext uri="{FF2B5EF4-FFF2-40B4-BE49-F238E27FC236}">
                <a16:creationId xmlns:a16="http://schemas.microsoft.com/office/drawing/2014/main" id="{FA89AE12-7947-5C29-52EC-79DC166A1F80}"/>
              </a:ext>
            </a:extLst>
          </p:cNvPr>
          <p:cNvSpPr txBox="1"/>
          <p:nvPr/>
        </p:nvSpPr>
        <p:spPr>
          <a:xfrm>
            <a:off x="653320" y="760323"/>
            <a:ext cx="528571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itchFamily="34" charset="0"/>
              </a:rPr>
              <a:t>T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9DC181-9BDD-C26F-C039-508643AD92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51814" y="2220467"/>
            <a:ext cx="5379491" cy="294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D47A62D-44DE-0495-8628-5416726FCF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46490" y="2284313"/>
            <a:ext cx="9115381" cy="66670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95AD88-C977-8BB5-FF6C-1ACF294A3AF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37959" y="5427721"/>
            <a:ext cx="4048125" cy="2352675"/>
          </a:xfrm>
          <a:prstGeom prst="rect">
            <a:avLst/>
          </a:prstGeom>
        </p:spPr>
      </p:pic>
      <p:grpSp>
        <p:nvGrpSpPr>
          <p:cNvPr id="18" name="그룹 1005">
            <a:extLst>
              <a:ext uri="{FF2B5EF4-FFF2-40B4-BE49-F238E27FC236}">
                <a16:creationId xmlns:a16="http://schemas.microsoft.com/office/drawing/2014/main" id="{8715FE3A-3272-78B3-C483-6301DDD4E892}"/>
              </a:ext>
            </a:extLst>
          </p:cNvPr>
          <p:cNvGrpSpPr/>
          <p:nvPr/>
        </p:nvGrpSpPr>
        <p:grpSpPr>
          <a:xfrm>
            <a:off x="1287122" y="5167101"/>
            <a:ext cx="352332" cy="352332"/>
            <a:chOff x="1287122" y="5981405"/>
            <a:chExt cx="352332" cy="352332"/>
          </a:xfrm>
        </p:grpSpPr>
        <p:pic>
          <p:nvPicPr>
            <p:cNvPr id="19" name="Object 17">
              <a:extLst>
                <a:ext uri="{FF2B5EF4-FFF2-40B4-BE49-F238E27FC236}">
                  <a16:creationId xmlns:a16="http://schemas.microsoft.com/office/drawing/2014/main" id="{448AB8D6-E9A1-3D7D-206C-6490086BA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87122" y="5981405"/>
              <a:ext cx="352332" cy="352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4570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4800" y="342900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5981405"/>
            <a:ext cx="352332" cy="352332"/>
            <a:chOff x="1287122" y="5981405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5981405"/>
              <a:ext cx="352332" cy="3523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0C1457-2D48-0621-2F16-70F77CB7E156}"/>
              </a:ext>
            </a:extLst>
          </p:cNvPr>
          <p:cNvGrpSpPr/>
          <p:nvPr/>
        </p:nvGrpSpPr>
        <p:grpSpPr>
          <a:xfrm>
            <a:off x="1718873" y="2786563"/>
            <a:ext cx="5400000" cy="2356937"/>
            <a:chOff x="1718873" y="2786562"/>
            <a:chExt cx="5400000" cy="546144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920648" y="2786562"/>
              <a:ext cx="5050556" cy="5461444"/>
              <a:chOff x="1922895" y="3561563"/>
              <a:chExt cx="5050556" cy="546144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922895" y="3561563"/>
                <a:ext cx="5050556" cy="5461444"/>
              </a:xfrm>
              <a:prstGeom prst="rect">
                <a:avLst/>
              </a:prstGeom>
            </p:spPr>
          </p:pic>
        </p:grpSp>
        <p:sp>
          <p:nvSpPr>
            <p:cNvPr id="86" name="Object 86"/>
            <p:cNvSpPr txBox="1"/>
            <p:nvPr/>
          </p:nvSpPr>
          <p:spPr>
            <a:xfrm>
              <a:off x="1718873" y="4793355"/>
              <a:ext cx="5400000" cy="1497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rgbClr val="0357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" pitchFamily="34" charset="0"/>
                </a:rPr>
                <a:t>국내 관광지 홍보 효과 </a:t>
              </a:r>
              <a:endParaRPr lang="en-US" altLang="ko-KR" sz="3600" b="1" dirty="0">
                <a:solidFill>
                  <a:srgbClr val="0357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3D7E816-2816-3D9D-25EA-7C6F2B794295}"/>
              </a:ext>
            </a:extLst>
          </p:cNvPr>
          <p:cNvGrpSpPr/>
          <p:nvPr/>
        </p:nvGrpSpPr>
        <p:grpSpPr>
          <a:xfrm>
            <a:off x="7012254" y="4774697"/>
            <a:ext cx="5400000" cy="2356938"/>
            <a:chOff x="6919905" y="2786562"/>
            <a:chExt cx="5400000" cy="605748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7111124" y="2786562"/>
              <a:ext cx="5050556" cy="6057485"/>
              <a:chOff x="7113371" y="3561563"/>
              <a:chExt cx="5050556" cy="605748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113371" y="3561563"/>
                <a:ext cx="5050556" cy="6057485"/>
              </a:xfrm>
              <a:prstGeom prst="rect">
                <a:avLst/>
              </a:prstGeom>
            </p:spPr>
          </p:pic>
        </p:grpSp>
        <p:sp>
          <p:nvSpPr>
            <p:cNvPr id="88" name="Object 88"/>
            <p:cNvSpPr txBox="1"/>
            <p:nvPr/>
          </p:nvSpPr>
          <p:spPr>
            <a:xfrm>
              <a:off x="6919905" y="4850630"/>
              <a:ext cx="5400000" cy="166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rgbClr val="F15B5D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관광객의 편리성 증가 </a:t>
              </a:r>
              <a:endParaRPr lang="en-US" sz="36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41D89EA-AD78-93D9-C893-AAE55CD5E1CB}"/>
              </a:ext>
            </a:extLst>
          </p:cNvPr>
          <p:cNvGrpSpPr/>
          <p:nvPr/>
        </p:nvGrpSpPr>
        <p:grpSpPr>
          <a:xfrm>
            <a:off x="12254029" y="6621762"/>
            <a:ext cx="5400000" cy="2356937"/>
            <a:chOff x="12143376" y="2786562"/>
            <a:chExt cx="5400000" cy="6057485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2301601" y="2786562"/>
              <a:ext cx="5050556" cy="6057485"/>
              <a:chOff x="12303848" y="3561563"/>
              <a:chExt cx="5050556" cy="605748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303848" y="3561563"/>
                <a:ext cx="5050556" cy="6057485"/>
              </a:xfrm>
              <a:prstGeom prst="rect">
                <a:avLst/>
              </a:prstGeom>
            </p:spPr>
          </p:pic>
        </p:grpSp>
        <p:sp>
          <p:nvSpPr>
            <p:cNvPr id="90" name="Object 90"/>
            <p:cNvSpPr txBox="1"/>
            <p:nvPr/>
          </p:nvSpPr>
          <p:spPr>
            <a:xfrm>
              <a:off x="12143376" y="5008369"/>
              <a:ext cx="5400000" cy="16611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rgbClr val="0E797A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" pitchFamily="34" charset="0"/>
                </a:rPr>
                <a:t>관광지 별 리뷰 확인</a:t>
              </a:r>
              <a:endParaRPr lang="en-US" sz="36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sp>
        <p:nvSpPr>
          <p:cNvPr id="5" name="Object 77">
            <a:extLst>
              <a:ext uri="{FF2B5EF4-FFF2-40B4-BE49-F238E27FC236}">
                <a16:creationId xmlns:a16="http://schemas.microsoft.com/office/drawing/2014/main" id="{36753261-5239-5331-37C0-C54080A54FA2}"/>
              </a:ext>
            </a:extLst>
          </p:cNvPr>
          <p:cNvSpPr txBox="1"/>
          <p:nvPr/>
        </p:nvSpPr>
        <p:spPr>
          <a:xfrm>
            <a:off x="653320" y="760323"/>
            <a:ext cx="528571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itchFamily="34" charset="0"/>
              </a:rPr>
              <a:t>T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Object 86">
            <a:extLst>
              <a:ext uri="{FF2B5EF4-FFF2-40B4-BE49-F238E27FC236}">
                <a16:creationId xmlns:a16="http://schemas.microsoft.com/office/drawing/2014/main" id="{AD8B9454-F45B-B42E-BAC0-39E1613873CD}"/>
              </a:ext>
            </a:extLst>
          </p:cNvPr>
          <p:cNvSpPr txBox="1"/>
          <p:nvPr/>
        </p:nvSpPr>
        <p:spPr>
          <a:xfrm>
            <a:off x="1922895" y="1384056"/>
            <a:ext cx="971275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kern="0" spc="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" pitchFamily="34" charset="0"/>
              </a:rPr>
              <a:t>기대효과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90">
            <a:extLst>
              <a:ext uri="{FF2B5EF4-FFF2-40B4-BE49-F238E27FC236}">
                <a16:creationId xmlns:a16="http://schemas.microsoft.com/office/drawing/2014/main" id="{8C1F0EEA-460D-425F-2B6A-01AC1634570E}"/>
              </a:ext>
            </a:extLst>
          </p:cNvPr>
          <p:cNvSpPr txBox="1"/>
          <p:nvPr/>
        </p:nvSpPr>
        <p:spPr>
          <a:xfrm>
            <a:off x="1922895" y="657767"/>
            <a:ext cx="76738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>
                <a:solidFill>
                  <a:srgbClr val="0357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itchFamily="34" charset="0"/>
              </a:rPr>
              <a:t>5</a:t>
            </a:r>
            <a:r>
              <a:rPr lang="en-US" sz="4500" kern="0" spc="-100">
                <a:solidFill>
                  <a:srgbClr val="0357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itchFamily="34" charset="0"/>
              </a:rPr>
              <a:t>. </a:t>
            </a:r>
            <a:r>
              <a:rPr lang="en-US" sz="4500" kern="0" spc="-100" dirty="0">
                <a:solidFill>
                  <a:srgbClr val="0357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itchFamily="34" charset="0"/>
              </a:rPr>
              <a:t>기대 효과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Object 89">
            <a:extLst>
              <a:ext uri="{FF2B5EF4-FFF2-40B4-BE49-F238E27FC236}">
                <a16:creationId xmlns:a16="http://schemas.microsoft.com/office/drawing/2014/main" id="{1F30EB62-43DC-1178-F456-C0E7D40810EC}"/>
              </a:ext>
            </a:extLst>
          </p:cNvPr>
          <p:cNvSpPr txBox="1"/>
          <p:nvPr/>
        </p:nvSpPr>
        <p:spPr>
          <a:xfrm>
            <a:off x="7924797" y="790224"/>
            <a:ext cx="97127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kern="0" spc="2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ExtraLight" pitchFamily="34" charset="0"/>
              </a:rPr>
              <a:t>여행 계획을 위한 웹 페이지</a:t>
            </a:r>
            <a:endParaRPr 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685DC591-ADCE-CA18-A12D-862A8E55CF67}"/>
              </a:ext>
            </a:extLst>
          </p:cNvPr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6A05B094-E6ED-C9CC-D730-BD07FADF9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4E24AC07-7C60-AD5D-5D54-1F44B3C3E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776483" y="6501516"/>
            <a:ext cx="14825063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100" dirty="0">
                <a:solidFill>
                  <a:srgbClr val="0357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SemiBold" pitchFamily="34" charset="0"/>
              </a:rPr>
              <a:t>TRIP-관광지 웹 사이트</a:t>
            </a:r>
            <a:endParaRPr lang="en-US" sz="105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474534" y="733929"/>
            <a:ext cx="886142" cy="632310"/>
            <a:chOff x="474534" y="733929"/>
            <a:chExt cx="886142" cy="63231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01451" y="733929"/>
              <a:ext cx="632310" cy="632310"/>
              <a:chOff x="601451" y="733929"/>
              <a:chExt cx="632310" cy="63231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01451" y="733929"/>
                <a:ext cx="632310" cy="632310"/>
              </a:xfrm>
              <a:prstGeom prst="rect">
                <a:avLst/>
              </a:prstGeom>
            </p:spPr>
          </p:pic>
        </p:grpSp>
        <p:sp>
          <p:nvSpPr>
            <p:cNvPr id="28" name="Object 28"/>
            <p:cNvSpPr txBox="1"/>
            <p:nvPr/>
          </p:nvSpPr>
          <p:spPr>
            <a:xfrm>
              <a:off x="474534" y="760323"/>
              <a:ext cx="886142" cy="5693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100" dirty="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Pretendard" pitchFamily="34" charset="0"/>
                </a:rPr>
                <a:t>T</a:t>
              </a:r>
              <a:endPara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872359" y="7466443"/>
            <a:ext cx="792917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spc="300" dirty="0" err="1">
                <a:solidFill>
                  <a:srgbClr val="0357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SemiBold" pitchFamily="34" charset="0"/>
              </a:rPr>
              <a:t>양경민</a:t>
            </a:r>
            <a:r>
              <a:rPr lang="en-US" sz="3200" spc="300" dirty="0">
                <a:solidFill>
                  <a:srgbClr val="0357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SemiBold" pitchFamily="34" charset="0"/>
              </a:rPr>
              <a:t> </a:t>
            </a:r>
          </a:p>
          <a:p>
            <a:r>
              <a:rPr lang="en-US" sz="3200" spc="300" dirty="0">
                <a:solidFill>
                  <a:srgbClr val="0357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E-mail:mi568977@naver.com</a:t>
            </a:r>
          </a:p>
          <a:p>
            <a:r>
              <a:rPr lang="en-US" sz="3200" spc="300" dirty="0">
                <a:solidFill>
                  <a:srgbClr val="0357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Tel:010-2144-6263</a:t>
            </a:r>
          </a:p>
        </p:txBody>
      </p:sp>
      <p:sp>
        <p:nvSpPr>
          <p:cNvPr id="2" name="Object 89">
            <a:extLst>
              <a:ext uri="{FF2B5EF4-FFF2-40B4-BE49-F238E27FC236}">
                <a16:creationId xmlns:a16="http://schemas.microsoft.com/office/drawing/2014/main" id="{CBB5EFA6-6D1E-BF68-E940-89E8D5F3EAD0}"/>
              </a:ext>
            </a:extLst>
          </p:cNvPr>
          <p:cNvSpPr txBox="1"/>
          <p:nvPr/>
        </p:nvSpPr>
        <p:spPr>
          <a:xfrm>
            <a:off x="7924797" y="790224"/>
            <a:ext cx="97127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kern="0" spc="2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ExtraLight" pitchFamily="34" charset="0"/>
              </a:rPr>
              <a:t>여행 계획을 위한 웹 페이지</a:t>
            </a:r>
            <a:endParaRPr 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Object 23">
            <a:extLst>
              <a:ext uri="{FF2B5EF4-FFF2-40B4-BE49-F238E27FC236}">
                <a16:creationId xmlns:a16="http://schemas.microsoft.com/office/drawing/2014/main" id="{B996BC69-8760-62CF-62FA-359E2C5D46F2}"/>
              </a:ext>
            </a:extLst>
          </p:cNvPr>
          <p:cNvSpPr txBox="1"/>
          <p:nvPr/>
        </p:nvSpPr>
        <p:spPr>
          <a:xfrm>
            <a:off x="1823625" y="3081098"/>
            <a:ext cx="14825063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7100" kern="0" spc="-100" dirty="0">
                <a:solidFill>
                  <a:srgbClr val="0357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itchFamily="34" charset="0"/>
              </a:rPr>
              <a:t>감사합니다</a:t>
            </a:r>
            <a:r>
              <a:rPr lang="en-US" altLang="ko-KR" sz="7100" kern="0" spc="-100" dirty="0">
                <a:solidFill>
                  <a:srgbClr val="0357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itchFamily="34" charset="0"/>
              </a:rPr>
              <a:t>.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718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96501" y="-4435374"/>
            <a:ext cx="35078717" cy="19156463"/>
            <a:chOff x="-8396501" y="-4435374"/>
            <a:chExt cx="35078717" cy="191564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840569" y="1767267"/>
            <a:ext cx="7619048" cy="2571429"/>
            <a:chOff x="1840569" y="1767267"/>
            <a:chExt cx="7619048" cy="257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40569" y="1767267"/>
              <a:ext cx="7619048" cy="257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857234" y="1748219"/>
            <a:ext cx="7619048" cy="2571429"/>
            <a:chOff x="9857234" y="1748219"/>
            <a:chExt cx="7619048" cy="257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57234" y="1748219"/>
              <a:ext cx="7619048" cy="257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840569" y="4460014"/>
            <a:ext cx="7619048" cy="2571429"/>
            <a:chOff x="1840569" y="4460014"/>
            <a:chExt cx="7619048" cy="257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40569" y="4460014"/>
              <a:ext cx="7619048" cy="257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857234" y="4440966"/>
            <a:ext cx="7619048" cy="2571429"/>
            <a:chOff x="9857234" y="4440966"/>
            <a:chExt cx="7619048" cy="257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57234" y="4440966"/>
              <a:ext cx="7619048" cy="257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840569" y="7152761"/>
            <a:ext cx="7619048" cy="2571429"/>
            <a:chOff x="1840569" y="7152761"/>
            <a:chExt cx="7619048" cy="257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40569" y="7152761"/>
              <a:ext cx="7619048" cy="2571429"/>
            </a:xfrm>
            <a:prstGeom prst="rect">
              <a:avLst/>
            </a:prstGeom>
          </p:spPr>
        </p:pic>
      </p:grpSp>
      <p:sp>
        <p:nvSpPr>
          <p:cNvPr id="77" name="Object 77"/>
          <p:cNvSpPr txBox="1"/>
          <p:nvPr/>
        </p:nvSpPr>
        <p:spPr>
          <a:xfrm>
            <a:off x="653320" y="760323"/>
            <a:ext cx="528571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itchFamily="34" charset="0"/>
              </a:rPr>
              <a:t>T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922895" y="657767"/>
            <a:ext cx="13315657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>
                <a:solidFill>
                  <a:srgbClr val="0357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itchFamily="34" charset="0"/>
              </a:rPr>
              <a:t>TRIP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245181" y="2105400"/>
            <a:ext cx="850352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solidFill>
                  <a:srgbClr val="0357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ExtraBold" pitchFamily="34" charset="0"/>
              </a:rPr>
              <a:t>1.프로젝트 개요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854705" y="2960114"/>
            <a:ext cx="5392149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rgbClr val="4D4D4D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itchFamily="34" charset="0"/>
              </a:rPr>
              <a:t>기획</a:t>
            </a:r>
            <a:r>
              <a:rPr lang="en-US" sz="2600" dirty="0">
                <a:solidFill>
                  <a:srgbClr val="4D4D4D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itchFamily="34" charset="0"/>
              </a:rPr>
              <a:t> </a:t>
            </a:r>
            <a:r>
              <a:rPr lang="en-US" sz="2600" dirty="0" err="1">
                <a:solidFill>
                  <a:srgbClr val="4D4D4D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itchFamily="34" charset="0"/>
              </a:rPr>
              <a:t>의도</a:t>
            </a:r>
            <a:r>
              <a:rPr lang="en-US" sz="2600" dirty="0">
                <a:solidFill>
                  <a:srgbClr val="4D4D4D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itchFamily="34" charset="0"/>
              </a:rPr>
              <a:t> </a:t>
            </a:r>
            <a:r>
              <a:rPr lang="ko-KR" altLang="en-US" sz="2600" dirty="0">
                <a:solidFill>
                  <a:srgbClr val="4D4D4D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itchFamily="34" charset="0"/>
              </a:rPr>
              <a:t>및 프로젝트 설명</a:t>
            </a:r>
            <a:endParaRPr lang="en-US" sz="2600" dirty="0">
              <a:solidFill>
                <a:srgbClr val="4D4D4D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srgbClr val="4D4D4D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 인원</a:t>
            </a:r>
            <a:r>
              <a:rPr lang="en-US" altLang="ko-KR" sz="2600" dirty="0">
                <a:solidFill>
                  <a:srgbClr val="4D4D4D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2600" dirty="0">
                <a:solidFill>
                  <a:srgbClr val="4D4D4D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및 </a:t>
            </a:r>
            <a:r>
              <a:rPr lang="en-US" sz="2600" dirty="0" err="1">
                <a:solidFill>
                  <a:srgbClr val="4D4D4D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itchFamily="34" charset="0"/>
              </a:rPr>
              <a:t>개발</a:t>
            </a:r>
            <a:r>
              <a:rPr lang="en-US" sz="2600" dirty="0">
                <a:solidFill>
                  <a:srgbClr val="4D4D4D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itchFamily="34" charset="0"/>
              </a:rPr>
              <a:t> </a:t>
            </a:r>
            <a:r>
              <a:rPr lang="en-US" sz="2600" dirty="0" err="1">
                <a:solidFill>
                  <a:srgbClr val="4D4D4D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itchFamily="34" charset="0"/>
              </a:rPr>
              <a:t>환경</a:t>
            </a:r>
            <a:endParaRPr lang="en-US" sz="2600" dirty="0">
              <a:solidFill>
                <a:srgbClr val="4D4D4D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Pretendard" pitchFamily="34" charset="0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0264762" y="2100943"/>
            <a:ext cx="875042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solidFill>
                  <a:srgbClr val="0357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ExtraBold" pitchFamily="34" charset="0"/>
              </a:rPr>
              <a:t>2. 경쟁사 분석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0874286" y="2960114"/>
            <a:ext cx="5392149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itchFamily="34" charset="0"/>
              </a:rPr>
              <a:t>경쟁사 분석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itchFamily="34" charset="0"/>
              </a:rPr>
              <a:t>벤치마킹</a:t>
            </a:r>
            <a:endParaRPr 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245181" y="4855057"/>
            <a:ext cx="934490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solidFill>
                  <a:srgbClr val="0357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ExtraBold" pitchFamily="34" charset="0"/>
              </a:rPr>
              <a:t>3. 웹 사이트 및 DB 설계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854705" y="5664876"/>
            <a:ext cx="5392149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itchFamily="34" charset="0"/>
              </a:rPr>
              <a:t>사이트 설계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itchFamily="34" charset="0"/>
              </a:rPr>
              <a:t>DB 설계</a:t>
            </a:r>
            <a:endParaRPr 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0264762" y="4855057"/>
            <a:ext cx="983457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solidFill>
                  <a:srgbClr val="0357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ExtraBold" pitchFamily="34" charset="0"/>
              </a:rPr>
              <a:t>4. 기능 구현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0874286" y="5664876"/>
            <a:ext cx="5392149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itchFamily="34" charset="0"/>
              </a:rPr>
              <a:t>기능 구현 및 시연</a:t>
            </a:r>
            <a:endParaRPr 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245181" y="7484181"/>
            <a:ext cx="1050512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solidFill>
                  <a:srgbClr val="0357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ExtraBold" pitchFamily="34" charset="0"/>
              </a:rPr>
              <a:t>5. </a:t>
            </a:r>
            <a:r>
              <a:rPr lang="en-US" altLang="ko-KR" sz="4400" dirty="0" err="1">
                <a:solidFill>
                  <a:srgbClr val="0357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ExtraBold" pitchFamily="34" charset="0"/>
              </a:rPr>
              <a:t>기대</a:t>
            </a:r>
            <a:r>
              <a:rPr lang="en-US" altLang="ko-KR" sz="4400" dirty="0">
                <a:solidFill>
                  <a:srgbClr val="0357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ExtraBold" pitchFamily="34" charset="0"/>
              </a:rPr>
              <a:t> </a:t>
            </a:r>
            <a:r>
              <a:rPr lang="en-US" altLang="ko-KR" sz="4400" dirty="0" err="1">
                <a:solidFill>
                  <a:srgbClr val="0357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ExtraBold" pitchFamily="34" charset="0"/>
              </a:rPr>
              <a:t>효과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924797" y="790224"/>
            <a:ext cx="97127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kern="0" spc="2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ExtraLight" pitchFamily="34" charset="0"/>
              </a:rPr>
              <a:t>여행 계획을 위한 웹 페이지</a:t>
            </a:r>
            <a:endParaRPr 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Object 94">
            <a:extLst>
              <a:ext uri="{FF2B5EF4-FFF2-40B4-BE49-F238E27FC236}">
                <a16:creationId xmlns:a16="http://schemas.microsoft.com/office/drawing/2014/main" id="{C7904715-F3DF-9E66-2F64-A8DBA38D08A2}"/>
              </a:ext>
            </a:extLst>
          </p:cNvPr>
          <p:cNvSpPr txBox="1"/>
          <p:nvPr/>
        </p:nvSpPr>
        <p:spPr>
          <a:xfrm>
            <a:off x="2854704" y="8438475"/>
            <a:ext cx="5392149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itchFamily="34" charset="0"/>
              </a:rPr>
              <a:t>기대 효과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1">
            <a:extLst>
              <a:ext uri="{FF2B5EF4-FFF2-40B4-BE49-F238E27FC236}">
                <a16:creationId xmlns:a16="http://schemas.microsoft.com/office/drawing/2014/main" id="{1C4953CB-7C4C-8ADE-34BF-2FC57D94129A}"/>
              </a:ext>
            </a:extLst>
          </p:cNvPr>
          <p:cNvGrpSpPr/>
          <p:nvPr/>
        </p:nvGrpSpPr>
        <p:grpSpPr>
          <a:xfrm>
            <a:off x="381000" y="365869"/>
            <a:ext cx="17539359" cy="9578231"/>
            <a:chOff x="373178" y="353741"/>
            <a:chExt cx="17539359" cy="9578231"/>
          </a:xfrm>
        </p:grpSpPr>
        <p:pic>
          <p:nvPicPr>
            <p:cNvPr id="6" name="Object 2">
              <a:extLst>
                <a:ext uri="{FF2B5EF4-FFF2-40B4-BE49-F238E27FC236}">
                  <a16:creationId xmlns:a16="http://schemas.microsoft.com/office/drawing/2014/main" id="{37170726-500A-3EFF-29D4-E3DF419B0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D369A2FF-83CC-F421-DF52-E11221E74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87122" y="2613013"/>
            <a:ext cx="352332" cy="352332"/>
            <a:chOff x="1287122" y="2613013"/>
            <a:chExt cx="352332" cy="35233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7122" y="2613013"/>
              <a:ext cx="352332" cy="35233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922895" y="7375522"/>
            <a:ext cx="6476190" cy="1904762"/>
            <a:chOff x="1922895" y="7375522"/>
            <a:chExt cx="6476190" cy="190476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22895" y="7375522"/>
              <a:ext cx="6476190" cy="190476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922895" y="5274715"/>
            <a:ext cx="6476190" cy="1904762"/>
            <a:chOff x="1922895" y="5274715"/>
            <a:chExt cx="6476190" cy="190476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22895" y="5274715"/>
              <a:ext cx="6476190" cy="190476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922895" y="3173908"/>
            <a:ext cx="6476190" cy="1904762"/>
            <a:chOff x="1922895" y="3173908"/>
            <a:chExt cx="6476190" cy="190476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22895" y="3173908"/>
              <a:ext cx="6476190" cy="190476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200306" y="3252520"/>
            <a:ext cx="1814147" cy="1814147"/>
            <a:chOff x="2200306" y="3252520"/>
            <a:chExt cx="1814147" cy="181414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00306" y="3252520"/>
              <a:ext cx="1814147" cy="181414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202617" y="5323810"/>
            <a:ext cx="1809524" cy="1809524"/>
            <a:chOff x="2202617" y="5323810"/>
            <a:chExt cx="1809524" cy="180952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02617" y="5323810"/>
              <a:ext cx="1809524" cy="180952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2202617" y="7457143"/>
            <a:ext cx="1809524" cy="1809524"/>
            <a:chOff x="2202617" y="7457143"/>
            <a:chExt cx="1809524" cy="180952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202617" y="7457143"/>
              <a:ext cx="1809524" cy="1809524"/>
            </a:xfrm>
            <a:prstGeom prst="rect">
              <a:avLst/>
            </a:prstGeom>
          </p:spPr>
        </p:pic>
      </p:grpSp>
      <p:sp>
        <p:nvSpPr>
          <p:cNvPr id="84" name="Object 84"/>
          <p:cNvSpPr txBox="1"/>
          <p:nvPr/>
        </p:nvSpPr>
        <p:spPr>
          <a:xfrm>
            <a:off x="1922895" y="2377438"/>
            <a:ext cx="9712752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400" kern="0" spc="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SemiBold" pitchFamily="34" charset="0"/>
              </a:rPr>
              <a:t>TRIP 기획 의도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922895" y="657767"/>
            <a:ext cx="7683003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>
                <a:solidFill>
                  <a:srgbClr val="0357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itchFamily="34" charset="0"/>
              </a:rPr>
              <a:t>1. </a:t>
            </a:r>
            <a:r>
              <a:rPr lang="en-US" sz="4500" kern="0" spc="-100" dirty="0" err="1">
                <a:solidFill>
                  <a:srgbClr val="0357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itchFamily="34" charset="0"/>
              </a:rPr>
              <a:t>프로젝트</a:t>
            </a:r>
            <a:r>
              <a:rPr lang="en-US" sz="4500" kern="0" spc="-100" dirty="0">
                <a:solidFill>
                  <a:srgbClr val="0357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itchFamily="34" charset="0"/>
              </a:rPr>
              <a:t> 개요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305095" y="3379162"/>
            <a:ext cx="5392149" cy="2123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Regular" pitchFamily="34" charset="0"/>
              </a:rPr>
              <a:t>코로나 19 대응 확산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Regular" pitchFamily="34" charset="0"/>
              </a:rPr>
              <a:t>백신 접종의 확산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itchFamily="34" charset="0"/>
              </a:rPr>
              <a:t>코로나 19 감염자 감소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922895" y="1384057"/>
            <a:ext cx="971275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kern="0" spc="1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" pitchFamily="34" charset="0"/>
              </a:rPr>
              <a:t>기획</a:t>
            </a:r>
            <a:r>
              <a:rPr lang="en-US" sz="2200" kern="0" spc="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" pitchFamily="34" charset="0"/>
              </a:rPr>
              <a:t> </a:t>
            </a:r>
            <a:r>
              <a:rPr lang="en-US" sz="2200" kern="0" spc="1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" pitchFamily="34" charset="0"/>
              </a:rPr>
              <a:t>의도</a:t>
            </a:r>
            <a:r>
              <a:rPr lang="en-US" sz="2200" kern="0" spc="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" pitchFamily="34" charset="0"/>
              </a:rPr>
              <a:t> </a:t>
            </a:r>
            <a:r>
              <a:rPr lang="ko-KR" altLang="en-US" sz="2200" kern="0" spc="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" pitchFamily="34" charset="0"/>
              </a:rPr>
              <a:t>및 프로젝트 설명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305095" y="5941067"/>
            <a:ext cx="5392149" cy="584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itchFamily="34" charset="0"/>
              </a:rPr>
              <a:t>여행에 대한 수요 증가</a:t>
            </a:r>
            <a:endParaRPr 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290771" y="7738655"/>
            <a:ext cx="5392149" cy="1138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itchFamily="34" charset="0"/>
              </a:rPr>
              <a:t>여행지 위치 및 정보 제공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itchFamily="34" charset="0"/>
              </a:rPr>
              <a:t>여행 </a:t>
            </a:r>
            <a:r>
              <a:rPr lang="en-US" sz="2400" dirty="0" err="1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itchFamily="34" charset="0"/>
              </a:rPr>
              <a:t>루트</a:t>
            </a:r>
            <a:r>
              <a:rPr lang="en-US" sz="24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itchFamily="34" charset="0"/>
              </a:rPr>
              <a:t> </a:t>
            </a:r>
            <a:r>
              <a:rPr lang="ko-KR" altLang="en-US" sz="24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itchFamily="34" charset="0"/>
              </a:rPr>
              <a:t>설계</a:t>
            </a:r>
            <a:r>
              <a:rPr lang="en-US" sz="24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itchFamily="34" charset="0"/>
              </a:rPr>
              <a:t> </a:t>
            </a:r>
            <a:r>
              <a:rPr lang="ko-KR" altLang="en-US" sz="24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itchFamily="34" charset="0"/>
              </a:rPr>
              <a:t>가능</a:t>
            </a:r>
            <a:endParaRPr 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91" name="Object 9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731459" y="3590281"/>
            <a:ext cx="4317886" cy="4900299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3163749" y="8537378"/>
            <a:ext cx="466820" cy="466820"/>
            <a:chOff x="13163749" y="8537378"/>
            <a:chExt cx="466820" cy="466820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163749" y="8537378"/>
              <a:ext cx="466820" cy="46682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162381" y="8537378"/>
            <a:ext cx="466820" cy="466820"/>
            <a:chOff x="11162381" y="8537378"/>
            <a:chExt cx="466820" cy="466820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162381" y="8537378"/>
              <a:ext cx="466820" cy="466820"/>
            </a:xfrm>
            <a:prstGeom prst="rect">
              <a:avLst/>
            </a:prstGeom>
          </p:spPr>
        </p:pic>
      </p:grpSp>
      <p:sp>
        <p:nvSpPr>
          <p:cNvPr id="98" name="Object 98"/>
          <p:cNvSpPr txBox="1"/>
          <p:nvPr/>
        </p:nvSpPr>
        <p:spPr>
          <a:xfrm>
            <a:off x="9726762" y="2377438"/>
            <a:ext cx="9712752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400" kern="0" spc="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SemiBold" pitchFamily="34" charset="0"/>
              </a:rPr>
              <a:t>여행 계획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9726762" y="3016143"/>
            <a:ext cx="108005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itchFamily="34" charset="0"/>
              </a:rPr>
              <a:t>서울, 경기 및 5대 광역시에 거주하는 성인남녀 1,000명을 대상</a:t>
            </a:r>
            <a:endParaRPr 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1747234" y="8590084"/>
            <a:ext cx="173524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itchFamily="34" charset="0"/>
              </a:rPr>
              <a:t>계획 없음</a:t>
            </a:r>
            <a:endParaRPr 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3775139" y="8590084"/>
            <a:ext cx="163081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itchFamily="34" charset="0"/>
              </a:rPr>
              <a:t>계획 있음</a:t>
            </a:r>
            <a:endParaRPr 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9650551" y="4681946"/>
            <a:ext cx="173524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itchFamily="34" charset="0"/>
              </a:rPr>
              <a:t>계획 없음</a:t>
            </a:r>
          </a:p>
          <a:p>
            <a:r>
              <a:rPr lang="en-US" sz="22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itchFamily="34" charset="0"/>
              </a:rPr>
              <a:t>20%</a:t>
            </a:r>
            <a:endParaRPr 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5049333" y="6583838"/>
            <a:ext cx="173524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itchFamily="34" charset="0"/>
              </a:rPr>
              <a:t>계획 있음</a:t>
            </a:r>
          </a:p>
          <a:p>
            <a:r>
              <a:rPr lang="en-US" sz="22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Medium" pitchFamily="34" charset="0"/>
              </a:rPr>
              <a:t>80%</a:t>
            </a:r>
            <a:endParaRPr 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Object 89">
            <a:extLst>
              <a:ext uri="{FF2B5EF4-FFF2-40B4-BE49-F238E27FC236}">
                <a16:creationId xmlns:a16="http://schemas.microsoft.com/office/drawing/2014/main" id="{CAD8991B-EF7E-262D-337D-845C2C93549C}"/>
              </a:ext>
            </a:extLst>
          </p:cNvPr>
          <p:cNvSpPr txBox="1"/>
          <p:nvPr/>
        </p:nvSpPr>
        <p:spPr>
          <a:xfrm>
            <a:off x="7924797" y="790224"/>
            <a:ext cx="97127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kern="0" spc="2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ExtraLight" pitchFamily="34" charset="0"/>
              </a:rPr>
              <a:t>여행 계획을 위한 웹 페이지</a:t>
            </a:r>
            <a:endParaRPr 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" name="Object 77">
            <a:extLst>
              <a:ext uri="{FF2B5EF4-FFF2-40B4-BE49-F238E27FC236}">
                <a16:creationId xmlns:a16="http://schemas.microsoft.com/office/drawing/2014/main" id="{106B86A3-078E-EB20-3EDC-1AD3E54703A6}"/>
              </a:ext>
            </a:extLst>
          </p:cNvPr>
          <p:cNvSpPr txBox="1"/>
          <p:nvPr/>
        </p:nvSpPr>
        <p:spPr>
          <a:xfrm>
            <a:off x="653320" y="760323"/>
            <a:ext cx="528571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itchFamily="34" charset="0"/>
              </a:rPr>
              <a:t>T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87122" y="2613013"/>
            <a:ext cx="352332" cy="352332"/>
            <a:chOff x="1287122" y="2613013"/>
            <a:chExt cx="352332" cy="35233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7122" y="2613013"/>
              <a:ext cx="352332" cy="35233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922895" y="1936283"/>
            <a:ext cx="7303194" cy="7363138"/>
            <a:chOff x="1922895" y="1936283"/>
            <a:chExt cx="7303194" cy="736313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22895" y="1936283"/>
              <a:ext cx="7303194" cy="736313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134238" y="1936283"/>
            <a:ext cx="7303194" cy="7363138"/>
            <a:chOff x="10134238" y="1936283"/>
            <a:chExt cx="7303194" cy="736313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34238" y="1936283"/>
              <a:ext cx="7303194" cy="7363138"/>
            </a:xfrm>
            <a:prstGeom prst="rect">
              <a:avLst/>
            </a:prstGeom>
          </p:spPr>
        </p:pic>
      </p:grpSp>
      <p:sp>
        <p:nvSpPr>
          <p:cNvPr id="2" name="Object 89">
            <a:extLst>
              <a:ext uri="{FF2B5EF4-FFF2-40B4-BE49-F238E27FC236}">
                <a16:creationId xmlns:a16="http://schemas.microsoft.com/office/drawing/2014/main" id="{8CC22C63-23EF-2BE1-FEFF-196D3954237A}"/>
              </a:ext>
            </a:extLst>
          </p:cNvPr>
          <p:cNvSpPr txBox="1"/>
          <p:nvPr/>
        </p:nvSpPr>
        <p:spPr>
          <a:xfrm>
            <a:off x="7924797" y="790224"/>
            <a:ext cx="97127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kern="0" spc="2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ExtraLight" pitchFamily="34" charset="0"/>
              </a:rPr>
              <a:t>여행 계획을 위한 웹 페이지</a:t>
            </a:r>
            <a:endParaRPr 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Object 85">
            <a:extLst>
              <a:ext uri="{FF2B5EF4-FFF2-40B4-BE49-F238E27FC236}">
                <a16:creationId xmlns:a16="http://schemas.microsoft.com/office/drawing/2014/main" id="{A0D17904-D017-9BA2-62CE-A71DDB80EFB0}"/>
              </a:ext>
            </a:extLst>
          </p:cNvPr>
          <p:cNvSpPr txBox="1"/>
          <p:nvPr/>
        </p:nvSpPr>
        <p:spPr>
          <a:xfrm>
            <a:off x="1922895" y="657767"/>
            <a:ext cx="7683003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>
                <a:solidFill>
                  <a:srgbClr val="0357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itchFamily="34" charset="0"/>
              </a:rPr>
              <a:t>1. </a:t>
            </a:r>
            <a:r>
              <a:rPr lang="en-US" sz="4500" kern="0" spc="-100" dirty="0" err="1">
                <a:solidFill>
                  <a:srgbClr val="0357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itchFamily="34" charset="0"/>
              </a:rPr>
              <a:t>프로젝트</a:t>
            </a:r>
            <a:r>
              <a:rPr lang="en-US" sz="4500" kern="0" spc="-100" dirty="0">
                <a:solidFill>
                  <a:srgbClr val="0357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itchFamily="34" charset="0"/>
              </a:rPr>
              <a:t> 개요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Object 87">
            <a:extLst>
              <a:ext uri="{FF2B5EF4-FFF2-40B4-BE49-F238E27FC236}">
                <a16:creationId xmlns:a16="http://schemas.microsoft.com/office/drawing/2014/main" id="{F4CE12CC-0D0B-8E7E-8A55-03771F5CABFB}"/>
              </a:ext>
            </a:extLst>
          </p:cNvPr>
          <p:cNvSpPr txBox="1"/>
          <p:nvPr/>
        </p:nvSpPr>
        <p:spPr>
          <a:xfrm>
            <a:off x="1922895" y="1384057"/>
            <a:ext cx="971275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kern="0" spc="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환경 및 언어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Object 77">
            <a:extLst>
              <a:ext uri="{FF2B5EF4-FFF2-40B4-BE49-F238E27FC236}">
                <a16:creationId xmlns:a16="http://schemas.microsoft.com/office/drawing/2014/main" id="{508C232D-59FD-7E9C-9078-39D268E647F4}"/>
              </a:ext>
            </a:extLst>
          </p:cNvPr>
          <p:cNvSpPr txBox="1"/>
          <p:nvPr/>
        </p:nvSpPr>
        <p:spPr>
          <a:xfrm>
            <a:off x="653320" y="760323"/>
            <a:ext cx="528571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itchFamily="34" charset="0"/>
              </a:rPr>
              <a:t>T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026" name="Picture 2" descr="KCS">
            <a:extLst>
              <a:ext uri="{FF2B5EF4-FFF2-40B4-BE49-F238E27FC236}">
                <a16:creationId xmlns:a16="http://schemas.microsoft.com/office/drawing/2014/main" id="{62FF1C5B-4B74-C357-40C1-571E9B96D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04" y="2638317"/>
            <a:ext cx="2124310" cy="118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스프링과 스프링부트(Spring Boot)ㅣ정의, 특징, 사용 이유, 생성 방법">
            <a:extLst>
              <a:ext uri="{FF2B5EF4-FFF2-40B4-BE49-F238E27FC236}">
                <a16:creationId xmlns:a16="http://schemas.microsoft.com/office/drawing/2014/main" id="{90E6E70E-E902-8C1C-67DE-C22396CFB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8" t="16022" r="14102" b="15789"/>
          <a:stretch/>
        </p:blipFill>
        <p:spPr bwMode="auto">
          <a:xfrm>
            <a:off x="2494899" y="4137960"/>
            <a:ext cx="2765951" cy="126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SP] 웹프로그래밍 JSP 정의 및 동작과정">
            <a:extLst>
              <a:ext uri="{FF2B5EF4-FFF2-40B4-BE49-F238E27FC236}">
                <a16:creationId xmlns:a16="http://schemas.microsoft.com/office/drawing/2014/main" id="{13426021-6044-39F8-7696-097B322D6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23" y="2383582"/>
            <a:ext cx="2368873" cy="123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86">
            <a:extLst>
              <a:ext uri="{FF2B5EF4-FFF2-40B4-BE49-F238E27FC236}">
                <a16:creationId xmlns:a16="http://schemas.microsoft.com/office/drawing/2014/main" id="{3643307B-3AA2-E710-6B8E-7BD34D4A41F6}"/>
              </a:ext>
            </a:extLst>
          </p:cNvPr>
          <p:cNvSpPr txBox="1"/>
          <p:nvPr/>
        </p:nvSpPr>
        <p:spPr>
          <a:xfrm>
            <a:off x="10438084" y="2553899"/>
            <a:ext cx="7063994" cy="6791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Regular" pitchFamily="34" charset="0"/>
              </a:rPr>
              <a:t>개발 인원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Regular" pitchFamily="34" charset="0"/>
              </a:rPr>
              <a:t>: 6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Regular" pitchFamily="34" charset="0"/>
              </a:rPr>
              <a:t>명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Noto Sans CJK KR Regular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 기간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2023.04.25 ~ 2023.05.12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)2023.07.26 ~ 2023.08.14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맡은 역할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(1)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 가입 및 로그인 기능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(2)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 데이터 베이스 구성 및 관리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(3)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 즐겨찾기 기능 구성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(4)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 즐겨찾기 데이터 베이스 구성 및 관리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(5)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검색 기능 구현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(6)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검색어 자동완성 기능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3" name="Picture 2" descr="HTML/CSS 나를 위한 정리">
            <a:extLst>
              <a:ext uri="{FF2B5EF4-FFF2-40B4-BE49-F238E27FC236}">
                <a16:creationId xmlns:a16="http://schemas.microsoft.com/office/drawing/2014/main" id="{7DC0758B-60E8-89F8-8778-24608B92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961" y="5630501"/>
            <a:ext cx="2149542" cy="166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C2A9F85-BCB9-E2F8-FFE9-AD35E2CFBD7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6400" y="5937684"/>
            <a:ext cx="2986436" cy="10273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730D9A3-6383-D412-3741-F32580800EA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257800" y="7258439"/>
            <a:ext cx="3425111" cy="1782619"/>
          </a:xfrm>
          <a:prstGeom prst="rect">
            <a:avLst/>
          </a:prstGeom>
        </p:spPr>
      </p:pic>
      <p:pic>
        <p:nvPicPr>
          <p:cNvPr id="23" name="Picture 12" descr="Threat hunting (III): hunting without leaving home. Kibana - Security Art  Work">
            <a:extLst>
              <a:ext uri="{FF2B5EF4-FFF2-40B4-BE49-F238E27FC236}">
                <a16:creationId xmlns:a16="http://schemas.microsoft.com/office/drawing/2014/main" id="{1A12E904-5331-5B1A-B58D-2B8BC285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7429500"/>
            <a:ext cx="2209434" cy="172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ED74E14-5A9C-6E3D-B28D-F585C240340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014332" y="3704411"/>
            <a:ext cx="1834268" cy="18342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87122" y="3463254"/>
            <a:ext cx="352332" cy="352332"/>
            <a:chOff x="1287122" y="3463254"/>
            <a:chExt cx="352332" cy="35233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7122" y="3463254"/>
              <a:ext cx="352332" cy="35233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922895" y="1384057"/>
            <a:ext cx="971275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kern="0" spc="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" pitchFamily="34" charset="0"/>
              </a:rPr>
              <a:t>경쟁사 분석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922895" y="657767"/>
            <a:ext cx="8014876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>
                <a:solidFill>
                  <a:srgbClr val="0357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itchFamily="34" charset="0"/>
              </a:rPr>
              <a:t>2. 경쟁사 분석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021" name="그룹 1021"/>
          <p:cNvGrpSpPr/>
          <p:nvPr/>
        </p:nvGrpSpPr>
        <p:grpSpPr>
          <a:xfrm>
            <a:off x="2189840" y="2558990"/>
            <a:ext cx="8750668" cy="1838700"/>
            <a:chOff x="2189840" y="2558990"/>
            <a:chExt cx="8750668" cy="183870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89840" y="2558990"/>
              <a:ext cx="8750668" cy="183870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189840" y="6838014"/>
            <a:ext cx="8750668" cy="1838700"/>
            <a:chOff x="2189840" y="6838014"/>
            <a:chExt cx="8750668" cy="183870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89840" y="6838014"/>
              <a:ext cx="8750668" cy="183870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189840" y="4698502"/>
            <a:ext cx="8750668" cy="1838700"/>
            <a:chOff x="2189840" y="4698502"/>
            <a:chExt cx="8750668" cy="183870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89840" y="4698502"/>
              <a:ext cx="8750668" cy="1838700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2430917" y="2939123"/>
            <a:ext cx="8160114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" pitchFamily="34" charset="0"/>
              </a:rPr>
              <a:t>하나 투어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itchFamily="34" charset="0"/>
              </a:rPr>
              <a:t>https://m.hanatour.com/dcr/</a:t>
            </a:r>
            <a:endParaRPr 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430917" y="5078627"/>
            <a:ext cx="6026565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" pitchFamily="34" charset="0"/>
              </a:rPr>
              <a:t>호텔스 닷컴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itchFamily="34" charset="0"/>
              </a:rPr>
              <a:t>https://kr.hotels.com/</a:t>
            </a:r>
            <a:endParaRPr 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430917" y="7218142"/>
            <a:ext cx="6026565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" pitchFamily="34" charset="0"/>
              </a:rPr>
              <a:t>트리플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" pitchFamily="34" charset="0"/>
              </a:rPr>
              <a:t>https://triple.guide/</a:t>
            </a:r>
            <a:endParaRPr 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Object 89">
            <a:extLst>
              <a:ext uri="{FF2B5EF4-FFF2-40B4-BE49-F238E27FC236}">
                <a16:creationId xmlns:a16="http://schemas.microsoft.com/office/drawing/2014/main" id="{1ADD6666-00A0-8A2E-FC79-B81932BD7065}"/>
              </a:ext>
            </a:extLst>
          </p:cNvPr>
          <p:cNvSpPr txBox="1"/>
          <p:nvPr/>
        </p:nvSpPr>
        <p:spPr>
          <a:xfrm>
            <a:off x="7924797" y="790224"/>
            <a:ext cx="97127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kern="0" spc="2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ExtraLight" pitchFamily="34" charset="0"/>
              </a:rPr>
              <a:t>여행 계획을 위한 웹 페이지</a:t>
            </a:r>
            <a:endParaRPr 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Object 77">
            <a:extLst>
              <a:ext uri="{FF2B5EF4-FFF2-40B4-BE49-F238E27FC236}">
                <a16:creationId xmlns:a16="http://schemas.microsoft.com/office/drawing/2014/main" id="{96055C6E-279D-C513-F877-954A99795DBF}"/>
              </a:ext>
            </a:extLst>
          </p:cNvPr>
          <p:cNvSpPr txBox="1"/>
          <p:nvPr/>
        </p:nvSpPr>
        <p:spPr>
          <a:xfrm>
            <a:off x="653320" y="760323"/>
            <a:ext cx="528571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itchFamily="34" charset="0"/>
              </a:rPr>
              <a:t>T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D92629F-E5E7-3C40-EF46-A64B0B47155D}"/>
              </a:ext>
            </a:extLst>
          </p:cNvPr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373178" y="353741"/>
              <a:ext cx="17539359" cy="9578231"/>
              <a:chOff x="373178" y="353741"/>
              <a:chExt cx="17539359" cy="9578231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8396501" y="-4435374"/>
                <a:ext cx="35078717" cy="19156463"/>
              </a:xfrm>
              <a:prstGeom prst="rect">
                <a:avLst/>
              </a:prstGeom>
            </p:spPr>
          </p:pic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3178" y="353741"/>
                <a:ext cx="17539359" cy="9578231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716606" y="353741"/>
              <a:ext cx="746682" cy="9578231"/>
              <a:chOff x="716606" y="353741"/>
              <a:chExt cx="746682" cy="957823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3265" y="-4435374"/>
                <a:ext cx="1493364" cy="19156463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16606" y="353741"/>
                <a:ext cx="746682" cy="957823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73178" y="353741"/>
              <a:ext cx="890195" cy="9578231"/>
              <a:chOff x="373178" y="353741"/>
              <a:chExt cx="890195" cy="957823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71920" y="-4435374"/>
                <a:ext cx="1780390" cy="19156463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73178" y="353741"/>
                <a:ext cx="890195" cy="957823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01451" y="733929"/>
              <a:ext cx="632310" cy="632310"/>
              <a:chOff x="601451" y="733929"/>
              <a:chExt cx="632310" cy="63231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01451" y="733929"/>
                <a:ext cx="632310" cy="6323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87122" y="4325090"/>
              <a:ext cx="352332" cy="352332"/>
              <a:chOff x="1287122" y="4325090"/>
              <a:chExt cx="352332" cy="3523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87122" y="4325090"/>
                <a:ext cx="352332" cy="35233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36525" y="2504143"/>
              <a:ext cx="584245" cy="584245"/>
              <a:chOff x="636525" y="2504143"/>
              <a:chExt cx="584245" cy="58424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36525" y="2504143"/>
                <a:ext cx="584245" cy="58424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36525" y="3347298"/>
              <a:ext cx="584245" cy="584245"/>
              <a:chOff x="636525" y="3347298"/>
              <a:chExt cx="584245" cy="58424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36525" y="3347298"/>
                <a:ext cx="584245" cy="58424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36525" y="5876761"/>
              <a:ext cx="584245" cy="584245"/>
              <a:chOff x="636525" y="5876761"/>
              <a:chExt cx="584245" cy="58424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36525" y="5876761"/>
                <a:ext cx="584245" cy="58424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36525" y="4190452"/>
              <a:ext cx="584245" cy="584245"/>
              <a:chOff x="636525" y="4190452"/>
              <a:chExt cx="584245" cy="58424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6525" y="4190452"/>
                <a:ext cx="584245" cy="58424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36525" y="5033607"/>
              <a:ext cx="584245" cy="584245"/>
              <a:chOff x="636525" y="5033607"/>
              <a:chExt cx="584245" cy="58424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36525" y="5033607"/>
                <a:ext cx="584245" cy="58424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90553" y="3393099"/>
              <a:ext cx="476190" cy="476190"/>
              <a:chOff x="690553" y="3393099"/>
              <a:chExt cx="476190" cy="47619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90553" y="3393099"/>
                <a:ext cx="476190" cy="47619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90553" y="2553899"/>
              <a:ext cx="476190" cy="476190"/>
              <a:chOff x="690553" y="2553899"/>
              <a:chExt cx="476190" cy="47619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90553" y="2553899"/>
                <a:ext cx="476190" cy="47619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90553" y="5910697"/>
              <a:ext cx="476190" cy="476190"/>
              <a:chOff x="690553" y="5910697"/>
              <a:chExt cx="476190" cy="476190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90553" y="5910697"/>
                <a:ext cx="476190" cy="47619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90553" y="5082540"/>
              <a:ext cx="476190" cy="476190"/>
              <a:chOff x="690553" y="5082540"/>
              <a:chExt cx="476190" cy="476190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90553" y="5082540"/>
                <a:ext cx="476190" cy="47619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90553" y="4232298"/>
              <a:ext cx="476190" cy="476190"/>
              <a:chOff x="690553" y="4232298"/>
              <a:chExt cx="476190" cy="47619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90553" y="4232298"/>
                <a:ext cx="476190" cy="47619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02078" y="559365"/>
              <a:ext cx="128890" cy="128890"/>
              <a:chOff x="17502078" y="559365"/>
              <a:chExt cx="128890" cy="128890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10800000">
                <a:off x="17502078" y="559365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7337328" y="559365"/>
              <a:ext cx="128890" cy="128890"/>
              <a:chOff x="17337328" y="559365"/>
              <a:chExt cx="128890" cy="128890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0800000">
                <a:off x="17337328" y="559365"/>
                <a:ext cx="128890" cy="128890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7172578" y="559365"/>
              <a:ext cx="128890" cy="128890"/>
              <a:chOff x="17172578" y="559365"/>
              <a:chExt cx="128890" cy="128890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10800000">
                <a:off x="17172578" y="559365"/>
                <a:ext cx="128890" cy="128890"/>
              </a:xfrm>
              <a:prstGeom prst="rect">
                <a:avLst/>
              </a:prstGeom>
            </p:spPr>
          </p:pic>
        </p:grpSp>
        <p:sp>
          <p:nvSpPr>
            <p:cNvPr id="65" name="Object 65"/>
            <p:cNvSpPr txBox="1"/>
            <p:nvPr/>
          </p:nvSpPr>
          <p:spPr>
            <a:xfrm>
              <a:off x="1922895" y="657767"/>
              <a:ext cx="10200276" cy="7848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4500" kern="0" spc="-100" dirty="0">
                  <a:solidFill>
                    <a:srgbClr val="0357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Pretendard SemiBold" pitchFamily="34" charset="0"/>
                </a:rPr>
                <a:t>3. 웹 사이트 및 DB 설계</a:t>
              </a:r>
              <a:endPara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1922895" y="1384057"/>
              <a:ext cx="9712752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200" kern="0" spc="100" dirty="0">
                  <a:solidFill>
                    <a:srgbClr val="595959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Pretendard" pitchFamily="34" charset="0"/>
                </a:rPr>
                <a:t>웹 사이트 설계</a:t>
              </a:r>
              <a:endPara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" name="Object 89">
              <a:extLst>
                <a:ext uri="{FF2B5EF4-FFF2-40B4-BE49-F238E27FC236}">
                  <a16:creationId xmlns:a16="http://schemas.microsoft.com/office/drawing/2014/main" id="{6F7DD534-1D3A-7113-FE99-4B3A6BD216AD}"/>
                </a:ext>
              </a:extLst>
            </p:cNvPr>
            <p:cNvSpPr txBox="1"/>
            <p:nvPr/>
          </p:nvSpPr>
          <p:spPr>
            <a:xfrm>
              <a:off x="7924797" y="790224"/>
              <a:ext cx="971275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600" kern="0" spc="200" dirty="0">
                  <a:solidFill>
                    <a:srgbClr val="595959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Pretendard ExtraLight" pitchFamily="34" charset="0"/>
                </a:rPr>
                <a:t>여행 계획을 위한 웹 페이지</a:t>
              </a:r>
              <a:endParaRPr 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5" name="Object 77">
              <a:extLst>
                <a:ext uri="{FF2B5EF4-FFF2-40B4-BE49-F238E27FC236}">
                  <a16:creationId xmlns:a16="http://schemas.microsoft.com/office/drawing/2014/main" id="{00DA8B39-C877-5D13-FA11-DA30182B0D03}"/>
                </a:ext>
              </a:extLst>
            </p:cNvPr>
            <p:cNvSpPr txBox="1"/>
            <p:nvPr/>
          </p:nvSpPr>
          <p:spPr>
            <a:xfrm>
              <a:off x="653320" y="760323"/>
              <a:ext cx="528571" cy="5693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100" dirty="0">
                  <a:solidFill>
                    <a:srgbClr val="FFFF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Pretendard" pitchFamily="34" charset="0"/>
                </a:rPr>
                <a:t>T</a:t>
              </a:r>
              <a:endPara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6A2870F8-F1AF-C53C-A6A1-9ADB6652E40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415188"/>
            <a:ext cx="12504478" cy="6372174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E41DECC-B088-1F2D-66AC-873EC5CA9D0B}"/>
              </a:ext>
            </a:extLst>
          </p:cNvPr>
          <p:cNvCxnSpPr/>
          <p:nvPr/>
        </p:nvCxnSpPr>
        <p:spPr>
          <a:xfrm>
            <a:off x="11635647" y="5617852"/>
            <a:ext cx="0" cy="30004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C808365-440E-17EC-DA7F-262CACD5FF66}"/>
              </a:ext>
            </a:extLst>
          </p:cNvPr>
          <p:cNvCxnSpPr/>
          <p:nvPr/>
        </p:nvCxnSpPr>
        <p:spPr>
          <a:xfrm>
            <a:off x="11734800" y="7734300"/>
            <a:ext cx="0" cy="30004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1922895" y="657767"/>
            <a:ext cx="10200276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>
                <a:solidFill>
                  <a:srgbClr val="0357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itchFamily="34" charset="0"/>
              </a:rPr>
              <a:t>3. 웹 사이트 및 DB 설계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922895" y="1384057"/>
            <a:ext cx="971275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kern="0" spc="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" pitchFamily="34" charset="0"/>
              </a:rPr>
              <a:t>DB 설계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Object 89">
            <a:extLst>
              <a:ext uri="{FF2B5EF4-FFF2-40B4-BE49-F238E27FC236}">
                <a16:creationId xmlns:a16="http://schemas.microsoft.com/office/drawing/2014/main" id="{72847280-FF4E-C066-60AB-DB108A2161FF}"/>
              </a:ext>
            </a:extLst>
          </p:cNvPr>
          <p:cNvSpPr txBox="1"/>
          <p:nvPr/>
        </p:nvSpPr>
        <p:spPr>
          <a:xfrm>
            <a:off x="7924797" y="790224"/>
            <a:ext cx="97127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kern="0" spc="2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ExtraLight" pitchFamily="34" charset="0"/>
              </a:rPr>
              <a:t>여행 계획을 위한 웹 페이지</a:t>
            </a:r>
            <a:endParaRPr 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Object 77">
            <a:extLst>
              <a:ext uri="{FF2B5EF4-FFF2-40B4-BE49-F238E27FC236}">
                <a16:creationId xmlns:a16="http://schemas.microsoft.com/office/drawing/2014/main" id="{63764174-9A3E-297E-1F4E-C7EC4A7506ED}"/>
              </a:ext>
            </a:extLst>
          </p:cNvPr>
          <p:cNvSpPr txBox="1"/>
          <p:nvPr/>
        </p:nvSpPr>
        <p:spPr>
          <a:xfrm>
            <a:off x="653320" y="760323"/>
            <a:ext cx="528571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itchFamily="34" charset="0"/>
              </a:rPr>
              <a:t>T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DDC84B-D5FF-AA96-537F-F382B0E96316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188" y="1991519"/>
            <a:ext cx="10512527" cy="7495149"/>
          </a:xfrm>
          <a:prstGeom prst="rect">
            <a:avLst/>
          </a:prstGeom>
        </p:spPr>
      </p:pic>
      <p:grpSp>
        <p:nvGrpSpPr>
          <p:cNvPr id="6" name="그룹 1005">
            <a:extLst>
              <a:ext uri="{FF2B5EF4-FFF2-40B4-BE49-F238E27FC236}">
                <a16:creationId xmlns:a16="http://schemas.microsoft.com/office/drawing/2014/main" id="{E4468B0A-7F4A-120D-DB10-0E36BF4FAF2A}"/>
              </a:ext>
            </a:extLst>
          </p:cNvPr>
          <p:cNvGrpSpPr/>
          <p:nvPr/>
        </p:nvGrpSpPr>
        <p:grpSpPr>
          <a:xfrm>
            <a:off x="1287122" y="4333968"/>
            <a:ext cx="352332" cy="352332"/>
            <a:chOff x="1287122" y="5981405"/>
            <a:chExt cx="352332" cy="352332"/>
          </a:xfrm>
        </p:grpSpPr>
        <p:pic>
          <p:nvPicPr>
            <p:cNvPr id="9" name="Object 17">
              <a:extLst>
                <a:ext uri="{FF2B5EF4-FFF2-40B4-BE49-F238E27FC236}">
                  <a16:creationId xmlns:a16="http://schemas.microsoft.com/office/drawing/2014/main" id="{0F26E79D-2D19-EC6B-F8FD-DB9E313FD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87122" y="5981405"/>
              <a:ext cx="352332" cy="3523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922895" y="657767"/>
            <a:ext cx="10200276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>
                <a:solidFill>
                  <a:srgbClr val="0357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itchFamily="34" charset="0"/>
              </a:rPr>
              <a:t>4. 기능 구현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922895" y="1384057"/>
            <a:ext cx="971275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kern="0" spc="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메인 화면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16" name="그룹 1016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sp>
        <p:nvSpPr>
          <p:cNvPr id="2" name="Object 89">
            <a:extLst>
              <a:ext uri="{FF2B5EF4-FFF2-40B4-BE49-F238E27FC236}">
                <a16:creationId xmlns:a16="http://schemas.microsoft.com/office/drawing/2014/main" id="{B6584896-9918-6E91-58E3-D6DE663A2DFC}"/>
              </a:ext>
            </a:extLst>
          </p:cNvPr>
          <p:cNvSpPr txBox="1"/>
          <p:nvPr/>
        </p:nvSpPr>
        <p:spPr>
          <a:xfrm>
            <a:off x="7924797" y="790224"/>
            <a:ext cx="97127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kern="0" spc="2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ExtraLight" pitchFamily="34" charset="0"/>
              </a:rPr>
              <a:t>여행 계획을 위한 웹 페이지</a:t>
            </a:r>
            <a:endParaRPr 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Object 77">
            <a:extLst>
              <a:ext uri="{FF2B5EF4-FFF2-40B4-BE49-F238E27FC236}">
                <a16:creationId xmlns:a16="http://schemas.microsoft.com/office/drawing/2014/main" id="{FA89AE12-7947-5C29-52EC-79DC166A1F80}"/>
              </a:ext>
            </a:extLst>
          </p:cNvPr>
          <p:cNvSpPr txBox="1"/>
          <p:nvPr/>
        </p:nvSpPr>
        <p:spPr>
          <a:xfrm>
            <a:off x="653320" y="760323"/>
            <a:ext cx="528571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itchFamily="34" charset="0"/>
              </a:rPr>
              <a:t>T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6" name="그룹 1005">
            <a:extLst>
              <a:ext uri="{FF2B5EF4-FFF2-40B4-BE49-F238E27FC236}">
                <a16:creationId xmlns:a16="http://schemas.microsoft.com/office/drawing/2014/main" id="{719A9CA6-77CA-538E-8745-C3F431B646B5}"/>
              </a:ext>
            </a:extLst>
          </p:cNvPr>
          <p:cNvGrpSpPr/>
          <p:nvPr/>
        </p:nvGrpSpPr>
        <p:grpSpPr>
          <a:xfrm>
            <a:off x="1287122" y="5206398"/>
            <a:ext cx="352332" cy="352332"/>
            <a:chOff x="1287122" y="5981405"/>
            <a:chExt cx="352332" cy="352332"/>
          </a:xfrm>
        </p:grpSpPr>
        <p:pic>
          <p:nvPicPr>
            <p:cNvPr id="14" name="Object 17">
              <a:extLst>
                <a:ext uri="{FF2B5EF4-FFF2-40B4-BE49-F238E27FC236}">
                  <a16:creationId xmlns:a16="http://schemas.microsoft.com/office/drawing/2014/main" id="{5D864273-1B47-28E5-CF3D-10832345C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7122" y="5981405"/>
              <a:ext cx="352332" cy="352332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5F5FEDF8-4832-8C3D-151B-C223F4AE0C77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1" t="12595" r="8790" b="10221"/>
          <a:stretch/>
        </p:blipFill>
        <p:spPr>
          <a:xfrm>
            <a:off x="716605" y="2791994"/>
            <a:ext cx="10919041" cy="67047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00A9FE-9288-17BD-3999-21F163EC5B4D}"/>
              </a:ext>
            </a:extLst>
          </p:cNvPr>
          <p:cNvSpPr txBox="1"/>
          <p:nvPr/>
        </p:nvSpPr>
        <p:spPr>
          <a:xfrm>
            <a:off x="11278016" y="3931543"/>
            <a:ext cx="5894562" cy="2708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50000"/>
              </a:lnSpc>
              <a:buFont typeface="+mj-ea"/>
              <a:buAutoNum type="circleNumDbPlain"/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현재 보고 있는 관광지 주변 관광지 추천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457200" indent="-457200">
              <a:lnSpc>
                <a:spcPct val="250000"/>
              </a:lnSpc>
              <a:buFont typeface="+mj-ea"/>
              <a:buAutoNum type="circleNumDbPlain"/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즐겨찾기 기능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457200" indent="-457200">
              <a:lnSpc>
                <a:spcPct val="250000"/>
              </a:lnSpc>
              <a:buFont typeface="+mj-ea"/>
              <a:buAutoNum type="circleNumDbPlain"/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검색어 자동완성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2504143"/>
            <a:ext cx="584245" cy="584245"/>
            <a:chOff x="636525" y="2504143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2504143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0553" y="2553899"/>
            <a:ext cx="476190" cy="476190"/>
            <a:chOff x="690553" y="2553899"/>
            <a:chExt cx="476190" cy="4761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553" y="25538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922895" y="657767"/>
            <a:ext cx="10200276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>
                <a:solidFill>
                  <a:srgbClr val="0357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itchFamily="34" charset="0"/>
              </a:rPr>
              <a:t>4. 기능 구현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922895" y="1384057"/>
            <a:ext cx="971275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kern="0" spc="1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" pitchFamily="34" charset="0"/>
              </a:rPr>
              <a:t>기능 구현 및 시연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16" name="그룹 1016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sp>
        <p:nvSpPr>
          <p:cNvPr id="2" name="Object 89">
            <a:extLst>
              <a:ext uri="{FF2B5EF4-FFF2-40B4-BE49-F238E27FC236}">
                <a16:creationId xmlns:a16="http://schemas.microsoft.com/office/drawing/2014/main" id="{B6584896-9918-6E91-58E3-D6DE663A2DFC}"/>
              </a:ext>
            </a:extLst>
          </p:cNvPr>
          <p:cNvSpPr txBox="1"/>
          <p:nvPr/>
        </p:nvSpPr>
        <p:spPr>
          <a:xfrm>
            <a:off x="7924797" y="790224"/>
            <a:ext cx="97127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kern="0" spc="200" dirty="0">
                <a:solidFill>
                  <a:srgbClr val="59595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Pretendard ExtraLight" pitchFamily="34" charset="0"/>
              </a:rPr>
              <a:t>여행 계획을 위한 웹 페이지</a:t>
            </a:r>
            <a:endParaRPr 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Object 77">
            <a:extLst>
              <a:ext uri="{FF2B5EF4-FFF2-40B4-BE49-F238E27FC236}">
                <a16:creationId xmlns:a16="http://schemas.microsoft.com/office/drawing/2014/main" id="{FA89AE12-7947-5C29-52EC-79DC166A1F80}"/>
              </a:ext>
            </a:extLst>
          </p:cNvPr>
          <p:cNvSpPr txBox="1"/>
          <p:nvPr/>
        </p:nvSpPr>
        <p:spPr>
          <a:xfrm>
            <a:off x="653320" y="760323"/>
            <a:ext cx="528571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itchFamily="34" charset="0"/>
              </a:rPr>
              <a:t>T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2FFB66-8DA8-F2E8-7721-1070ECBA942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69161" y="6555128"/>
            <a:ext cx="7651415" cy="1822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566122-2B3C-3DB9-4127-6DB8DCCF09A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50299" y="2168887"/>
            <a:ext cx="7570277" cy="3934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7EE2F0-B02A-22DD-1260-2D0525FDCD4F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46666" t="10934" r="17917" b="24074"/>
          <a:stretch/>
        </p:blipFill>
        <p:spPr>
          <a:xfrm>
            <a:off x="10434246" y="2220348"/>
            <a:ext cx="5732653" cy="5917424"/>
          </a:xfrm>
          <a:prstGeom prst="rect">
            <a:avLst/>
          </a:prstGeom>
        </p:spPr>
      </p:pic>
      <p:grpSp>
        <p:nvGrpSpPr>
          <p:cNvPr id="16" name="그룹 1005">
            <a:extLst>
              <a:ext uri="{FF2B5EF4-FFF2-40B4-BE49-F238E27FC236}">
                <a16:creationId xmlns:a16="http://schemas.microsoft.com/office/drawing/2014/main" id="{6BF51C59-94D8-ED1A-467C-B94604F85384}"/>
              </a:ext>
            </a:extLst>
          </p:cNvPr>
          <p:cNvGrpSpPr/>
          <p:nvPr/>
        </p:nvGrpSpPr>
        <p:grpSpPr>
          <a:xfrm>
            <a:off x="1287122" y="5206398"/>
            <a:ext cx="352332" cy="352332"/>
            <a:chOff x="1287122" y="5981405"/>
            <a:chExt cx="352332" cy="352332"/>
          </a:xfrm>
        </p:grpSpPr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05442DAE-588C-A8C3-CE82-73758A98C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87122" y="5981405"/>
              <a:ext cx="352332" cy="352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3241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460</Words>
  <Application>Microsoft Office PowerPoint</Application>
  <PresentationFormat>사용자 지정</PresentationFormat>
  <Paragraphs>121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에스코어 드림 3 Light</vt:lpstr>
      <vt:lpstr>에스코어 드림 4 Regular</vt:lpstr>
      <vt:lpstr>에스코어 드림 5 Medium</vt:lpstr>
      <vt:lpstr>에스코어 드림 6 Bold</vt:lpstr>
      <vt:lpstr>여기어때 잘난체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tjoeun</cp:lastModifiedBy>
  <cp:revision>61</cp:revision>
  <dcterms:created xsi:type="dcterms:W3CDTF">2023-07-18T11:45:09Z</dcterms:created>
  <dcterms:modified xsi:type="dcterms:W3CDTF">2023-08-17T01:41:24Z</dcterms:modified>
</cp:coreProperties>
</file>